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9"/>
  </p:normalViewPr>
  <p:slideViewPr>
    <p:cSldViewPr snapToGrid="0" snapToObjects="1">
      <p:cViewPr varScale="1">
        <p:scale>
          <a:sx n="96" d="100"/>
          <a:sy n="96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FC9A0-0212-DEAD-6CF4-39DBCF069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5CCD24-42E5-A5B2-387E-71F2440E7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86445-26AE-13F0-0382-CC149A38B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2D21-C525-4748-A1E2-645055994117}" type="datetimeFigureOut">
              <a:rPr lang="en-JP" smtClean="0"/>
              <a:t>2022/11/08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18F54-F8C1-E493-062C-2AB2896C9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FEE4-B300-51C3-4C86-6BC8DC76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31BF2-9396-BC4A-B930-BB2FC976347C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13738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6D856-D3B3-DEC3-C9C0-2A85A749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86FD7-722D-6A2C-5E91-0CB79515D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AA082-08C0-9130-F578-29A23DAD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2D21-C525-4748-A1E2-645055994117}" type="datetimeFigureOut">
              <a:rPr lang="en-JP" smtClean="0"/>
              <a:t>2022/11/08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7EB1A-9432-64E6-965C-838B3F34B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502E-6F0B-D856-1BFA-8617B71B5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31BF2-9396-BC4A-B930-BB2FC976347C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61160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16338-8577-8EEC-F197-DB21BC5743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508A0-FB80-F893-B120-17A58D7E1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ADA8E-6EDF-62B1-6B08-EC4ACE1C6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2D21-C525-4748-A1E2-645055994117}" type="datetimeFigureOut">
              <a:rPr lang="en-JP" smtClean="0"/>
              <a:t>2022/11/08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9AE44-315F-91B2-2DE9-3FE52667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734F2-B0EB-868D-831E-6985391B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31BF2-9396-BC4A-B930-BB2FC976347C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37230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395A-52C3-BD00-68EE-2CE834477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67FD0-5B1B-93B6-215A-BCA1047E0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66563-F80D-EF62-EE64-BADDCFCA9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2D21-C525-4748-A1E2-645055994117}" type="datetimeFigureOut">
              <a:rPr lang="en-JP" smtClean="0"/>
              <a:t>2022/11/08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B9A78-772E-B496-01D3-BA9743332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73D80-D05A-D10A-FED0-F41F01F0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31BF2-9396-BC4A-B930-BB2FC976347C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263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5E487-9104-CE2C-0ACB-8D21CD09F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02DC8-78C8-16CB-A7CD-7AAE83457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CC824-F847-3182-DE7D-8098EC0F9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2D21-C525-4748-A1E2-645055994117}" type="datetimeFigureOut">
              <a:rPr lang="en-JP" smtClean="0"/>
              <a:t>2022/11/08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C0AA2-4A8A-AEB2-4308-F0EF4C484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C6332-41EF-37FB-656A-37AE39615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31BF2-9396-BC4A-B930-BB2FC976347C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04088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B95C-E824-2C23-53EA-61D6D68D0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70634-C66B-F194-E310-F609265C2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C4484-87D4-BA5B-CB84-E917A9EE5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41568F-1DA0-9B9A-ADEA-826898703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2D21-C525-4748-A1E2-645055994117}" type="datetimeFigureOut">
              <a:rPr lang="en-JP" smtClean="0"/>
              <a:t>2022/11/08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BE8B3-CD60-A7AB-23E2-4E90636C6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7E123-B927-FAAE-119A-0B1DCEA07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31BF2-9396-BC4A-B930-BB2FC976347C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8800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C126-4737-0C0D-0F65-79C8F5A3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C6B55-9110-AA08-2E93-2374FBA90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B30DB-9FC8-44BB-4105-6FC112DB6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8FCA17-4E47-7401-6314-2167131F05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9476DB-C789-43A8-35D1-4FC95C867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FE0B2-4B2B-6D02-0F5A-8A1EB7B55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2D21-C525-4748-A1E2-645055994117}" type="datetimeFigureOut">
              <a:rPr lang="en-JP" smtClean="0"/>
              <a:t>2022/11/08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4AE606-C571-3BEB-B461-A0F9ACBF6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17D66A-86F6-D95B-0310-A9C18E12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31BF2-9396-BC4A-B930-BB2FC976347C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53680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D26F9-4949-7021-BAD9-DA2C1B217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D82CD2-1DD0-D044-16CA-CCF107808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2D21-C525-4748-A1E2-645055994117}" type="datetimeFigureOut">
              <a:rPr lang="en-JP" smtClean="0"/>
              <a:t>2022/11/08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90016E-8D10-560F-EE27-82858A30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A7AB6-9990-FBF1-77A0-3B90B27CB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31BF2-9396-BC4A-B930-BB2FC976347C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10819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39FF28-FC59-22F2-51F2-ACB44470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2D21-C525-4748-A1E2-645055994117}" type="datetimeFigureOut">
              <a:rPr lang="en-JP" smtClean="0"/>
              <a:t>2022/11/08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AFF7F5-60F8-9C7C-C0A7-F4AA6654E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02304-6313-7990-6A2D-F4AF03409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31BF2-9396-BC4A-B930-BB2FC976347C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2179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0935-08C8-B88A-E260-09B11BE6B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99E1C-6FD7-68D0-EDAA-666D87C1E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49CF03-B4B8-4C58-5103-977186004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E0D4E-3F54-AD34-24AB-E64BB1506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2D21-C525-4748-A1E2-645055994117}" type="datetimeFigureOut">
              <a:rPr lang="en-JP" smtClean="0"/>
              <a:t>2022/11/08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9063D-8BE4-C619-C836-EFFED6C3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4576E-5660-D5E2-1D0A-7CF00E40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31BF2-9396-BC4A-B930-BB2FC976347C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96883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8DC47-EBDE-45E9-E4C7-69880CAE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3D12FF-2AEF-F58C-D265-1510DC74F6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278B3-448D-8925-56ED-7802E3824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624A9-51EE-C1C2-0C46-34D7954C3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2D21-C525-4748-A1E2-645055994117}" type="datetimeFigureOut">
              <a:rPr lang="en-JP" smtClean="0"/>
              <a:t>2022/11/08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883D1-4A56-D532-025D-10EAD7FB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6EDE1-7C81-45CE-EAAD-30651F74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31BF2-9396-BC4A-B930-BB2FC976347C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0793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89CB3-951C-89B8-53D1-0CB9C91DF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70BCB-3FD0-C0F9-B645-A90EBB2F2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BA39D-A2B0-4141-09B4-4DA4D6507C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32D21-C525-4748-A1E2-645055994117}" type="datetimeFigureOut">
              <a:rPr lang="en-JP" smtClean="0"/>
              <a:t>2022/11/08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BAA71-0E0B-9395-ABB2-E074369F6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ADC55-3240-F8BF-5C9B-EB81045FE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31BF2-9396-BC4A-B930-BB2FC976347C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28092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162,755 Red Wine Stock Photos, Pictures &amp; Royalty-Free ...">
            <a:extLst>
              <a:ext uri="{FF2B5EF4-FFF2-40B4-BE49-F238E27FC236}">
                <a16:creationId xmlns:a16="http://schemas.microsoft.com/office/drawing/2014/main" id="{1E481FB8-601B-2AD8-E0C3-75E77D647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9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7775E-DDF1-F23A-CDCA-81856BF3D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JP" sz="4800"/>
              <a:t>Red W</a:t>
            </a:r>
            <a:r>
              <a:rPr lang="en-US" sz="4800"/>
              <a:t>i</a:t>
            </a:r>
            <a:r>
              <a:rPr lang="en-JP" sz="4800"/>
              <a:t>ne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1779A-60F8-9851-086D-CBF02784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JP" sz="2000"/>
              <a:t>Matthew Tafazoli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693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1B84-3450-6A83-28CA-889E42E6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704" y="0"/>
            <a:ext cx="10515600" cy="776875"/>
          </a:xfrm>
        </p:spPr>
        <p:txBody>
          <a:bodyPr/>
          <a:lstStyle/>
          <a:p>
            <a:r>
              <a:rPr lang="en-JP" dirty="0"/>
              <a:t>Binary Classification Threshold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53E38C-A668-03CB-2061-13A4DB50E6FD}"/>
              </a:ext>
            </a:extLst>
          </p:cNvPr>
          <p:cNvSpPr txBox="1">
            <a:spLocks/>
          </p:cNvSpPr>
          <p:nvPr/>
        </p:nvSpPr>
        <p:spPr>
          <a:xfrm>
            <a:off x="7686261" y="874644"/>
            <a:ext cx="4234392" cy="5888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ter"/>
              </a:rPr>
              <a:t>Divide the dataset into binary classes of good/bad</a:t>
            </a:r>
          </a:p>
          <a:p>
            <a:pPr lvl="1"/>
            <a:r>
              <a:rPr lang="en-US" dirty="0">
                <a:latin typeface="Inter"/>
              </a:rPr>
              <a:t>The value chosen for the threshold was 5 to create a balance between the two classes</a:t>
            </a:r>
          </a:p>
          <a:p>
            <a:r>
              <a:rPr lang="en-US" dirty="0">
                <a:latin typeface="Inter"/>
              </a:rPr>
              <a:t>We check the value counts after applying the transform to check the new quality count values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C604C08-C487-A422-AA68-2AC2E0485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1" y="1171947"/>
            <a:ext cx="7496789" cy="537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61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1B84-3450-6A83-28CA-889E42E6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704" y="0"/>
            <a:ext cx="10515600" cy="776875"/>
          </a:xfrm>
        </p:spPr>
        <p:txBody>
          <a:bodyPr/>
          <a:lstStyle/>
          <a:p>
            <a:r>
              <a:rPr lang="en-JP" dirty="0"/>
              <a:t>Binary Classification Threshold (cont.)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53E38C-A668-03CB-2061-13A4DB50E6FD}"/>
              </a:ext>
            </a:extLst>
          </p:cNvPr>
          <p:cNvSpPr txBox="1">
            <a:spLocks/>
          </p:cNvSpPr>
          <p:nvPr/>
        </p:nvSpPr>
        <p:spPr>
          <a:xfrm>
            <a:off x="8385717" y="1101910"/>
            <a:ext cx="3717557" cy="515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ter"/>
              </a:rPr>
              <a:t>When checking the dataset again, we can see the quality values are now either 1 or 0</a:t>
            </a:r>
          </a:p>
          <a:p>
            <a:r>
              <a:rPr lang="en-US" dirty="0">
                <a:latin typeface="Inter"/>
              </a:rPr>
              <a:t>Then divide the dataset into test/train values (30/70)</a:t>
            </a:r>
          </a:p>
          <a:p>
            <a:pPr lvl="1"/>
            <a:r>
              <a:rPr lang="en-US" dirty="0">
                <a:latin typeface="Inter"/>
              </a:rPr>
              <a:t>We then check the shape of the new datasets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84A104E7-5134-D83B-06EE-B36661C4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6" y="1225826"/>
            <a:ext cx="8378747" cy="453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56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2676-B653-4090-889C-A9D77C48F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30" y="100082"/>
            <a:ext cx="2753139" cy="907084"/>
          </a:xfrm>
        </p:spPr>
        <p:txBody>
          <a:bodyPr/>
          <a:lstStyle/>
          <a:p>
            <a:r>
              <a:rPr lang="en-JP" dirty="0"/>
              <a:t>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E33A7-06D1-2F07-3CB3-D5B699CBE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78" y="791956"/>
            <a:ext cx="11976652" cy="5767870"/>
          </a:xfrm>
        </p:spPr>
        <p:txBody>
          <a:bodyPr/>
          <a:lstStyle/>
          <a:p>
            <a:r>
              <a:rPr lang="en-JP" dirty="0"/>
              <a:t>We use 10 different classifiers and then compare their accuracy on the training set, the test set, their F-score, their respective confusion matrices and ROC curves</a:t>
            </a:r>
          </a:p>
          <a:p>
            <a:r>
              <a:rPr lang="en-JP" dirty="0"/>
              <a:t>Classifiers used are:</a:t>
            </a:r>
          </a:p>
          <a:p>
            <a:pPr lvl="1"/>
            <a:r>
              <a:rPr lang="en-JP" dirty="0"/>
              <a:t>Logistic Regression</a:t>
            </a:r>
          </a:p>
          <a:p>
            <a:pPr lvl="1"/>
            <a:r>
              <a:rPr lang="en-JP" dirty="0"/>
              <a:t>Linear Discriminant Analysis</a:t>
            </a:r>
          </a:p>
          <a:p>
            <a:pPr lvl="1"/>
            <a:r>
              <a:rPr lang="en-JP" dirty="0"/>
              <a:t>Decision Tree</a:t>
            </a:r>
          </a:p>
          <a:p>
            <a:pPr lvl="1"/>
            <a:r>
              <a:rPr lang="en-JP" dirty="0"/>
              <a:t>Random Forest</a:t>
            </a:r>
          </a:p>
          <a:p>
            <a:pPr lvl="1"/>
            <a:r>
              <a:rPr lang="en-JP" dirty="0"/>
              <a:t>Bagging</a:t>
            </a:r>
          </a:p>
          <a:p>
            <a:pPr lvl="1"/>
            <a:r>
              <a:rPr lang="en-JP" dirty="0"/>
              <a:t>Gradient Boosting</a:t>
            </a:r>
          </a:p>
          <a:p>
            <a:pPr lvl="1"/>
            <a:r>
              <a:rPr lang="en-JP" dirty="0"/>
              <a:t>Ada Boost</a:t>
            </a:r>
          </a:p>
          <a:p>
            <a:pPr lvl="1"/>
            <a:r>
              <a:rPr lang="en-JP" dirty="0"/>
              <a:t>XGB</a:t>
            </a:r>
          </a:p>
          <a:p>
            <a:pPr lvl="1"/>
            <a:r>
              <a:rPr lang="en-JP" dirty="0"/>
              <a:t>Extra Trees</a:t>
            </a:r>
          </a:p>
          <a:p>
            <a:pPr lvl="1"/>
            <a:r>
              <a:rPr lang="en-JP" dirty="0"/>
              <a:t>Voting Classifier</a:t>
            </a:r>
          </a:p>
        </p:txBody>
      </p:sp>
      <p:pic>
        <p:nvPicPr>
          <p:cNvPr id="5" name="Picture 4" descr="Company name&#10;&#10;Description automatically generated with low confidence">
            <a:extLst>
              <a:ext uri="{FF2B5EF4-FFF2-40B4-BE49-F238E27FC236}">
                <a16:creationId xmlns:a16="http://schemas.microsoft.com/office/drawing/2014/main" id="{23D96AEA-36A2-7383-D158-397AC29F1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423" y="3871941"/>
            <a:ext cx="8655307" cy="152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48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CD6C-876F-5F3B-0CEE-A3D76BAA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691" y="0"/>
            <a:ext cx="4144617" cy="1039605"/>
          </a:xfrm>
        </p:spPr>
        <p:txBody>
          <a:bodyPr/>
          <a:lstStyle/>
          <a:p>
            <a:r>
              <a:rPr lang="en-JP" dirty="0"/>
              <a:t>Result Overview</a:t>
            </a:r>
          </a:p>
        </p:txBody>
      </p:sp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32D90C21-8574-DD2F-EC28-BCA1D245D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" y="816102"/>
            <a:ext cx="5844208" cy="6041898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2C7A157-CC3C-8264-7E49-415A8399A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609" y="1587500"/>
            <a:ext cx="58166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25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CD6C-876F-5F3B-0CEE-A3D76BAA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691" y="0"/>
            <a:ext cx="5266083" cy="1039605"/>
          </a:xfrm>
        </p:spPr>
        <p:txBody>
          <a:bodyPr>
            <a:normAutofit fontScale="90000"/>
          </a:bodyPr>
          <a:lstStyle/>
          <a:p>
            <a:r>
              <a:rPr lang="en-JP" dirty="0"/>
              <a:t>Result Overview (cont.)</a:t>
            </a:r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20112743-D876-929B-5FEA-D6967789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4" y="813904"/>
            <a:ext cx="5637045" cy="6044096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1F61109-120A-A055-FEEA-8FCEC09AE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435" y="1587500"/>
            <a:ext cx="5588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81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CD6C-876F-5F3B-0CEE-A3D76BAA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691" y="0"/>
            <a:ext cx="5266083" cy="1039605"/>
          </a:xfrm>
        </p:spPr>
        <p:txBody>
          <a:bodyPr>
            <a:normAutofit fontScale="90000"/>
          </a:bodyPr>
          <a:lstStyle/>
          <a:p>
            <a:r>
              <a:rPr lang="en-JP" dirty="0"/>
              <a:t>Result Overview (cont.)</a:t>
            </a:r>
          </a:p>
        </p:txBody>
      </p:sp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A9A8B8A5-9509-C768-175C-AF4E112E7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66" y="770197"/>
            <a:ext cx="5519530" cy="595528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07A1405-F8FF-94F2-BDA7-6C15685F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28" y="1524000"/>
            <a:ext cx="5410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37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CD6C-876F-5F3B-0CEE-A3D76BAA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691" y="0"/>
            <a:ext cx="5266083" cy="1039605"/>
          </a:xfrm>
        </p:spPr>
        <p:txBody>
          <a:bodyPr>
            <a:normAutofit fontScale="90000"/>
          </a:bodyPr>
          <a:lstStyle/>
          <a:p>
            <a:r>
              <a:rPr lang="en-JP" dirty="0"/>
              <a:t>Result Overview (cont.)</a:t>
            </a:r>
          </a:p>
        </p:txBody>
      </p:sp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D9BA6BC6-C000-8D78-42EE-5C295CB3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698500"/>
            <a:ext cx="5765800" cy="61595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B2A91CF-0F5D-01AE-98A3-074980DC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543050"/>
            <a:ext cx="56388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96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CD6C-876F-5F3B-0CEE-A3D76BAA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691" y="0"/>
            <a:ext cx="5266083" cy="1039605"/>
          </a:xfrm>
        </p:spPr>
        <p:txBody>
          <a:bodyPr>
            <a:normAutofit fontScale="90000"/>
          </a:bodyPr>
          <a:lstStyle/>
          <a:p>
            <a:r>
              <a:rPr lang="en-JP" dirty="0"/>
              <a:t>Result Overview (cont.)</a:t>
            </a:r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AFD9295D-AC5A-31B6-A773-0BB122523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736600"/>
            <a:ext cx="5829300" cy="61214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C0B7090-A44D-D6C2-6FC0-FBF05CC68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1574800"/>
            <a:ext cx="5740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77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CD6C-876F-5F3B-0CEE-A3D76BAA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691" y="0"/>
            <a:ext cx="5266083" cy="1039605"/>
          </a:xfrm>
        </p:spPr>
        <p:txBody>
          <a:bodyPr>
            <a:normAutofit fontScale="90000"/>
          </a:bodyPr>
          <a:lstStyle/>
          <a:p>
            <a:r>
              <a:rPr lang="en-JP" dirty="0"/>
              <a:t>Result Overview (cont.)</a:t>
            </a:r>
          </a:p>
        </p:txBody>
      </p:sp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EED71EB8-45AB-3486-FEC9-DBD95DFE4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08" y="717826"/>
            <a:ext cx="5472997" cy="602753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0B67E47-61BC-A735-E55D-AB222CD07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407" y="1657074"/>
            <a:ext cx="58547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9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CD6C-876F-5F3B-0CEE-A3D76BAA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691" y="0"/>
            <a:ext cx="5266083" cy="1039605"/>
          </a:xfrm>
        </p:spPr>
        <p:txBody>
          <a:bodyPr>
            <a:normAutofit fontScale="90000"/>
          </a:bodyPr>
          <a:lstStyle/>
          <a:p>
            <a:r>
              <a:rPr lang="en-JP" dirty="0"/>
              <a:t>Result Overview (cont.)</a:t>
            </a:r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9DBB5E83-C906-E8A8-9F40-E59A74010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48" y="847530"/>
            <a:ext cx="5533059" cy="6010469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EC9D7FB-B11F-0939-986D-599B0E003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714224"/>
            <a:ext cx="59436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95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BBB5-181D-01E3-D5C1-481BF6F9C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903" y="0"/>
            <a:ext cx="3811859" cy="795784"/>
          </a:xfrm>
        </p:spPr>
        <p:txBody>
          <a:bodyPr>
            <a:normAutofit fontScale="90000"/>
          </a:bodyPr>
          <a:lstStyle/>
          <a:p>
            <a:r>
              <a:rPr lang="en-JP" b="1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E722B-8C41-5F73-40B1-58E192E45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965" y="795784"/>
            <a:ext cx="11461595" cy="5694226"/>
          </a:xfrm>
        </p:spPr>
        <p:txBody>
          <a:bodyPr>
            <a:normAutofit fontScale="92500" lnSpcReduction="10000"/>
          </a:bodyPr>
          <a:lstStyle/>
          <a:p>
            <a:r>
              <a:rPr lang="en-US" b="0" i="0" dirty="0">
                <a:effectLst/>
                <a:latin typeface="Inter"/>
              </a:rPr>
              <a:t>This datasets is related to red variants of the Portuguese "Vinho Verde" wine</a:t>
            </a:r>
          </a:p>
          <a:p>
            <a:pPr lvl="1"/>
            <a:r>
              <a:rPr lang="en-US" b="0" i="0" dirty="0">
                <a:effectLst/>
                <a:latin typeface="Inter"/>
              </a:rPr>
              <a:t>For more details, consult the reference [Cortez et al., 2009]</a:t>
            </a:r>
          </a:p>
          <a:p>
            <a:pPr lvl="1"/>
            <a:endParaRPr lang="en-US" b="0" i="0" dirty="0">
              <a:effectLst/>
              <a:latin typeface="Inter"/>
            </a:endParaRPr>
          </a:p>
          <a:p>
            <a:r>
              <a:rPr lang="en-US" dirty="0">
                <a:latin typeface="Inter"/>
              </a:rPr>
              <a:t>The dataset contains the following 11 input variables</a:t>
            </a:r>
          </a:p>
          <a:p>
            <a:pPr lvl="1"/>
            <a:r>
              <a:rPr lang="en-US" dirty="0">
                <a:latin typeface="Inter"/>
              </a:rPr>
              <a:t>F</a:t>
            </a:r>
            <a:r>
              <a:rPr lang="en-US" b="0" i="0" dirty="0">
                <a:effectLst/>
                <a:latin typeface="Inter"/>
              </a:rPr>
              <a:t>ixed acidity</a:t>
            </a:r>
          </a:p>
          <a:p>
            <a:pPr lvl="1"/>
            <a:r>
              <a:rPr lang="en-US" dirty="0">
                <a:latin typeface="Inter"/>
              </a:rPr>
              <a:t>V</a:t>
            </a:r>
            <a:r>
              <a:rPr lang="en-US" b="0" i="0" dirty="0">
                <a:effectLst/>
                <a:latin typeface="Inter"/>
              </a:rPr>
              <a:t>olatile acidity</a:t>
            </a:r>
          </a:p>
          <a:p>
            <a:pPr lvl="1"/>
            <a:r>
              <a:rPr lang="en-US" dirty="0">
                <a:latin typeface="Inter"/>
              </a:rPr>
              <a:t>C</a:t>
            </a:r>
            <a:r>
              <a:rPr lang="en-US" b="0" i="0" dirty="0">
                <a:effectLst/>
                <a:latin typeface="Inter"/>
              </a:rPr>
              <a:t>itric acid</a:t>
            </a:r>
          </a:p>
          <a:p>
            <a:pPr lvl="1"/>
            <a:r>
              <a:rPr lang="en-US" dirty="0">
                <a:latin typeface="Inter"/>
              </a:rPr>
              <a:t>R</a:t>
            </a:r>
            <a:r>
              <a:rPr lang="en-US" b="0" i="0" dirty="0">
                <a:effectLst/>
                <a:latin typeface="Inter"/>
              </a:rPr>
              <a:t>esidual sugar</a:t>
            </a:r>
          </a:p>
          <a:p>
            <a:pPr lvl="1"/>
            <a:r>
              <a:rPr lang="en-US" b="0" i="0" dirty="0">
                <a:effectLst/>
                <a:latin typeface="Inter"/>
              </a:rPr>
              <a:t>Chlorides</a:t>
            </a:r>
          </a:p>
          <a:p>
            <a:pPr lvl="1"/>
            <a:r>
              <a:rPr lang="en-US" dirty="0">
                <a:latin typeface="Inter"/>
              </a:rPr>
              <a:t>F</a:t>
            </a:r>
            <a:r>
              <a:rPr lang="en-US" b="0" i="0" dirty="0">
                <a:effectLst/>
                <a:latin typeface="Inter"/>
              </a:rPr>
              <a:t>ree sulfur dioxide</a:t>
            </a:r>
          </a:p>
          <a:p>
            <a:pPr lvl="1"/>
            <a:r>
              <a:rPr lang="en-US" dirty="0">
                <a:latin typeface="Inter"/>
              </a:rPr>
              <a:t>T</a:t>
            </a:r>
            <a:r>
              <a:rPr lang="en-US" b="0" i="0" dirty="0">
                <a:effectLst/>
                <a:latin typeface="Inter"/>
              </a:rPr>
              <a:t>otal sulfur dioxide</a:t>
            </a:r>
          </a:p>
          <a:p>
            <a:pPr lvl="1"/>
            <a:r>
              <a:rPr lang="en-US" dirty="0">
                <a:latin typeface="Inter"/>
              </a:rPr>
              <a:t>D</a:t>
            </a:r>
            <a:r>
              <a:rPr lang="en-US" b="0" i="0" dirty="0">
                <a:effectLst/>
                <a:latin typeface="Inter"/>
              </a:rPr>
              <a:t>ensity</a:t>
            </a:r>
          </a:p>
          <a:p>
            <a:pPr lvl="1"/>
            <a:r>
              <a:rPr lang="en-US" b="0" i="0" dirty="0">
                <a:effectLst/>
                <a:latin typeface="Inter"/>
              </a:rPr>
              <a:t>pH</a:t>
            </a:r>
          </a:p>
          <a:p>
            <a:pPr lvl="1"/>
            <a:r>
              <a:rPr lang="en-US" b="0" i="0" dirty="0">
                <a:effectLst/>
                <a:latin typeface="Inter"/>
              </a:rPr>
              <a:t>Sulphates</a:t>
            </a:r>
          </a:p>
          <a:p>
            <a:pPr lvl="1"/>
            <a:r>
              <a:rPr lang="en-US" dirty="0">
                <a:latin typeface="Inter"/>
              </a:rPr>
              <a:t>A</a:t>
            </a:r>
            <a:r>
              <a:rPr lang="en-US" b="0" i="0" dirty="0">
                <a:effectLst/>
                <a:latin typeface="Inter"/>
              </a:rPr>
              <a:t>lcohol</a:t>
            </a:r>
          </a:p>
          <a:p>
            <a:r>
              <a:rPr lang="en-US" dirty="0"/>
              <a:t>Based on the above input variables, the output is a </a:t>
            </a:r>
            <a:r>
              <a:rPr lang="en-US" b="1" dirty="0"/>
              <a:t>quality score</a:t>
            </a:r>
            <a:r>
              <a:rPr lang="en-US" dirty="0"/>
              <a:t> between 0-10</a:t>
            </a:r>
            <a:endParaRPr lang="en-US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557816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CD6C-876F-5F3B-0CEE-A3D76BAA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691" y="0"/>
            <a:ext cx="5266083" cy="1039605"/>
          </a:xfrm>
        </p:spPr>
        <p:txBody>
          <a:bodyPr>
            <a:normAutofit fontScale="90000"/>
          </a:bodyPr>
          <a:lstStyle/>
          <a:p>
            <a:r>
              <a:rPr lang="en-JP" dirty="0"/>
              <a:t>Result Overview (cont.)</a:t>
            </a:r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86AEBA7B-F150-AB90-9ED4-C2FDA743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82" y="842065"/>
            <a:ext cx="5421519" cy="578215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87EDED2-1605-ACC6-640A-AF6EBA571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601" y="1492250"/>
            <a:ext cx="58801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87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CD6C-876F-5F3B-0CEE-A3D76BAA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691" y="0"/>
            <a:ext cx="5266083" cy="1039605"/>
          </a:xfrm>
        </p:spPr>
        <p:txBody>
          <a:bodyPr>
            <a:normAutofit fontScale="90000"/>
          </a:bodyPr>
          <a:lstStyle/>
          <a:p>
            <a:r>
              <a:rPr lang="en-JP" dirty="0"/>
              <a:t>Result Overview (cont.)</a:t>
            </a:r>
          </a:p>
        </p:txBody>
      </p:sp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BE31E0C1-C4EE-5D83-A3C4-12F0DD807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38" y="920335"/>
            <a:ext cx="5388061" cy="584289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24AC977-DB93-0B1A-33AD-CF2EB551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4772"/>
            <a:ext cx="57150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7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CD6C-876F-5F3B-0CEE-A3D76BAA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691" y="0"/>
            <a:ext cx="5266083" cy="1039605"/>
          </a:xfrm>
        </p:spPr>
        <p:txBody>
          <a:bodyPr>
            <a:normAutofit fontScale="90000"/>
          </a:bodyPr>
          <a:lstStyle/>
          <a:p>
            <a:r>
              <a:rPr lang="en-JP" dirty="0"/>
              <a:t>Result Overview (cont.)</a:t>
            </a:r>
          </a:p>
        </p:txBody>
      </p:sp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33689013-C5A4-CE55-53D5-ECAF75BC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4" y="854073"/>
            <a:ext cx="5385173" cy="580479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3C2C37A-7EEB-49D1-16BF-EC1E5C5F1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2250"/>
            <a:ext cx="57531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27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6C40E-2578-D66E-2418-74AC42F3A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717" y="0"/>
            <a:ext cx="5350565" cy="1325563"/>
          </a:xfrm>
        </p:spPr>
        <p:txBody>
          <a:bodyPr/>
          <a:lstStyle/>
          <a:p>
            <a:r>
              <a:rPr lang="en-JP" dirty="0"/>
              <a:t>Classifier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4FBF2-F539-9227-C549-994CC69C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5563"/>
            <a:ext cx="10515600" cy="4351338"/>
          </a:xfrm>
        </p:spPr>
        <p:txBody>
          <a:bodyPr/>
          <a:lstStyle/>
          <a:p>
            <a:r>
              <a:rPr lang="en-JP" dirty="0"/>
              <a:t>The most accurate classifier was found to be the Voting Classifier with Extra Trees being a close second</a:t>
            </a:r>
          </a:p>
          <a:p>
            <a:endParaRPr lang="en-JP" dirty="0"/>
          </a:p>
          <a:p>
            <a:r>
              <a:rPr lang="en-JP" dirty="0"/>
              <a:t>More values are skewed towards 1 rather than 0 (slightly imbalance in the dataset)</a:t>
            </a:r>
          </a:p>
          <a:p>
            <a:pPr lvl="1"/>
            <a:r>
              <a:rPr lang="en-US" dirty="0"/>
              <a:t>W</a:t>
            </a:r>
            <a:r>
              <a:rPr lang="en-JP" dirty="0"/>
              <a:t>e can see this by the classifiers accuracy, as the former has a slightly better F-score across all classifiers</a:t>
            </a:r>
          </a:p>
          <a:p>
            <a:pPr lvl="1"/>
            <a:endParaRPr lang="en-JP" dirty="0"/>
          </a:p>
          <a:p>
            <a:r>
              <a:rPr lang="en-JP" dirty="0"/>
              <a:t>Some classifiers have return a better precision precision rather than recall, but in all cases, both are quite similar in value</a:t>
            </a:r>
          </a:p>
          <a:p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3661957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36BB2-9727-966D-09A7-B5111D6F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249" y="0"/>
            <a:ext cx="4659351" cy="805753"/>
          </a:xfrm>
        </p:spPr>
        <p:txBody>
          <a:bodyPr/>
          <a:lstStyle/>
          <a:p>
            <a:r>
              <a:rPr lang="en-JP" b="1" dirty="0"/>
              <a:t>Variable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79FE7-4C8E-0037-1490-02A869E8B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268" y="724829"/>
            <a:ext cx="11920654" cy="6032810"/>
          </a:xfrm>
        </p:spPr>
        <p:txBody>
          <a:bodyPr/>
          <a:lstStyle/>
          <a:p>
            <a:r>
              <a:rPr lang="en-US" b="1" i="0" dirty="0">
                <a:effectLst/>
                <a:latin typeface="Inter"/>
              </a:rPr>
              <a:t>Fixed Acidity</a:t>
            </a:r>
            <a:endParaRPr lang="en-US" b="1" dirty="0">
              <a:latin typeface="Inter"/>
            </a:endParaRPr>
          </a:p>
          <a:p>
            <a:pPr lvl="1"/>
            <a:r>
              <a:rPr lang="en-US" b="0" i="0" dirty="0">
                <a:effectLst/>
                <a:latin typeface="Inter"/>
              </a:rPr>
              <a:t>Corresponds to the set of low volatility organic acids such as malic, lactic, tartaric or citric acids and is inherent to the characteristics of the sample</a:t>
            </a:r>
          </a:p>
          <a:p>
            <a:r>
              <a:rPr lang="en-US" b="1" dirty="0">
                <a:latin typeface="Inter"/>
              </a:rPr>
              <a:t>V</a:t>
            </a:r>
            <a:r>
              <a:rPr lang="en-US" b="1" i="0" dirty="0">
                <a:effectLst/>
                <a:latin typeface="Inter"/>
              </a:rPr>
              <a:t>olatile Acidity:</a:t>
            </a:r>
          </a:p>
          <a:p>
            <a:pPr lvl="1"/>
            <a:r>
              <a:rPr lang="en-US" b="0" i="0" dirty="0">
                <a:solidFill>
                  <a:srgbClr val="5F6368"/>
                </a:solidFill>
                <a:effectLst/>
                <a:latin typeface="Inter"/>
              </a:rPr>
              <a:t>the amount of acetic acid in wine, which at too high of levels can lead to an unpleasant, vinegar taste</a:t>
            </a:r>
            <a:endParaRPr lang="en-JP" b="0" i="0" dirty="0">
              <a:solidFill>
                <a:srgbClr val="5F6368"/>
              </a:solidFill>
              <a:effectLst/>
              <a:latin typeface="Inter"/>
            </a:endParaRPr>
          </a:p>
          <a:p>
            <a:r>
              <a:rPr lang="en-JP" b="1" dirty="0">
                <a:solidFill>
                  <a:srgbClr val="5F6368"/>
                </a:solidFill>
                <a:latin typeface="Inter"/>
              </a:rPr>
              <a:t>Citric Acid:</a:t>
            </a:r>
          </a:p>
          <a:p>
            <a:pPr lvl="1"/>
            <a:r>
              <a:rPr lang="en-US" b="0" i="0" dirty="0">
                <a:solidFill>
                  <a:srgbClr val="5F6368"/>
                </a:solidFill>
                <a:effectLst/>
                <a:latin typeface="Inter"/>
              </a:rPr>
              <a:t>found in small quantities, citric acid can add 'freshness' and flavor to wines</a:t>
            </a:r>
          </a:p>
          <a:p>
            <a:r>
              <a:rPr lang="en-JP" b="1" dirty="0">
                <a:solidFill>
                  <a:srgbClr val="5F6368"/>
                </a:solidFill>
                <a:latin typeface="Inter"/>
              </a:rPr>
              <a:t>Residual Sugar</a:t>
            </a:r>
          </a:p>
          <a:p>
            <a:pPr lvl="1"/>
            <a:r>
              <a:rPr lang="en-US" dirty="0">
                <a:latin typeface="Inter"/>
              </a:rPr>
              <a:t>Refers </a:t>
            </a:r>
            <a:r>
              <a:rPr lang="en-US" b="0" i="0" dirty="0">
                <a:effectLst/>
                <a:latin typeface="Inter"/>
              </a:rPr>
              <a:t>to the sugars left unfermented in a finished wine. It is measured by grams of sugar per liter (g/l). The amount of residual sugar affects a wine's sweetness.</a:t>
            </a:r>
          </a:p>
          <a:p>
            <a:r>
              <a:rPr lang="en-US" b="1" dirty="0">
                <a:solidFill>
                  <a:srgbClr val="5F6368"/>
                </a:solidFill>
                <a:latin typeface="Inter"/>
              </a:rPr>
              <a:t>Chlorides</a:t>
            </a:r>
          </a:p>
          <a:p>
            <a:pPr lvl="1"/>
            <a:r>
              <a:rPr lang="en-US" dirty="0">
                <a:latin typeface="Inter"/>
              </a:rPr>
              <a:t>T</a:t>
            </a:r>
            <a:r>
              <a:rPr lang="en-US" b="0" i="0" dirty="0">
                <a:effectLst/>
                <a:latin typeface="Inter"/>
              </a:rPr>
              <a:t>he amount of salt in the wine. The higher extraction of chloride during red winemaking is due to the ions extracted from skins during fermentation.</a:t>
            </a:r>
            <a:endParaRPr lang="en-US" b="1" dirty="0">
              <a:solidFill>
                <a:srgbClr val="5F6368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88598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36BB2-9727-966D-09A7-B5111D6F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718" y="11151"/>
            <a:ext cx="6227027" cy="805753"/>
          </a:xfrm>
        </p:spPr>
        <p:txBody>
          <a:bodyPr>
            <a:normAutofit/>
          </a:bodyPr>
          <a:lstStyle/>
          <a:p>
            <a:r>
              <a:rPr lang="en-JP" b="1" dirty="0"/>
              <a:t>Variable Definitions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79FE7-4C8E-0037-1490-02A869E8B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9073"/>
            <a:ext cx="11920654" cy="6177775"/>
          </a:xfrm>
        </p:spPr>
        <p:txBody>
          <a:bodyPr>
            <a:normAutofit/>
          </a:bodyPr>
          <a:lstStyle/>
          <a:p>
            <a:r>
              <a:rPr lang="en-US" b="1" dirty="0">
                <a:latin typeface="Inter"/>
              </a:rPr>
              <a:t>F</a:t>
            </a:r>
            <a:r>
              <a:rPr lang="en-US" b="1" i="0" dirty="0">
                <a:effectLst/>
                <a:latin typeface="Inter"/>
              </a:rPr>
              <a:t>ree </a:t>
            </a:r>
            <a:r>
              <a:rPr lang="en-US" b="1" dirty="0">
                <a:latin typeface="Inter"/>
              </a:rPr>
              <a:t>S</a:t>
            </a:r>
            <a:r>
              <a:rPr lang="en-US" b="1" i="0" dirty="0">
                <a:effectLst/>
                <a:latin typeface="Inter"/>
              </a:rPr>
              <a:t>ulfur </a:t>
            </a:r>
            <a:r>
              <a:rPr lang="en-US" b="1" dirty="0">
                <a:latin typeface="Inter"/>
              </a:rPr>
              <a:t>D</a:t>
            </a:r>
            <a:r>
              <a:rPr lang="en-US" b="1" i="0" dirty="0">
                <a:effectLst/>
                <a:latin typeface="Inter"/>
              </a:rPr>
              <a:t>ioxide (SO2)</a:t>
            </a:r>
          </a:p>
          <a:p>
            <a:pPr lvl="1"/>
            <a:r>
              <a:rPr lang="en-US" b="0" i="0" dirty="0">
                <a:effectLst/>
                <a:latin typeface="Inter"/>
              </a:rPr>
              <a:t>the free form of SO2 exists in equilibrium between molecular SO2 (as a dissolved gas) and bisulfite ion</a:t>
            </a:r>
            <a:endParaRPr lang="en-US" dirty="0">
              <a:latin typeface="Inter"/>
            </a:endParaRPr>
          </a:p>
          <a:p>
            <a:r>
              <a:rPr lang="en-US" b="1" dirty="0">
                <a:latin typeface="Inter"/>
              </a:rPr>
              <a:t>T</a:t>
            </a:r>
            <a:r>
              <a:rPr lang="en-US" b="1" i="0" dirty="0">
                <a:effectLst/>
                <a:latin typeface="Inter"/>
              </a:rPr>
              <a:t>otal </a:t>
            </a:r>
            <a:r>
              <a:rPr lang="en-US" b="1" dirty="0">
                <a:latin typeface="Inter"/>
              </a:rPr>
              <a:t>S</a:t>
            </a:r>
            <a:r>
              <a:rPr lang="en-US" b="1" i="0" dirty="0">
                <a:effectLst/>
                <a:latin typeface="Inter"/>
              </a:rPr>
              <a:t>ulfur </a:t>
            </a:r>
            <a:r>
              <a:rPr lang="en-US" b="1" dirty="0">
                <a:latin typeface="Inter"/>
              </a:rPr>
              <a:t>D</a:t>
            </a:r>
            <a:r>
              <a:rPr lang="en-US" b="1" i="0" dirty="0">
                <a:effectLst/>
                <a:latin typeface="Inter"/>
              </a:rPr>
              <a:t>ioxide:</a:t>
            </a:r>
            <a:r>
              <a:rPr lang="en-US" b="0" i="0" dirty="0">
                <a:effectLst/>
                <a:latin typeface="Inter"/>
              </a:rPr>
              <a:t> </a:t>
            </a:r>
          </a:p>
          <a:p>
            <a:pPr lvl="1"/>
            <a:r>
              <a:rPr lang="en-US" b="0" i="0" dirty="0">
                <a:effectLst/>
                <a:latin typeface="Inter"/>
              </a:rPr>
              <a:t>amount of free and bound forms of SO2</a:t>
            </a:r>
            <a:endParaRPr lang="en-US" dirty="0">
              <a:solidFill>
                <a:srgbClr val="5F6368"/>
              </a:solidFill>
              <a:latin typeface="Inter"/>
            </a:endParaRPr>
          </a:p>
          <a:p>
            <a:r>
              <a:rPr lang="en-US" b="1" i="0" dirty="0">
                <a:effectLst/>
                <a:latin typeface="Inter"/>
              </a:rPr>
              <a:t>Density</a:t>
            </a:r>
            <a:r>
              <a:rPr lang="en-JP" b="1" i="0" dirty="0">
                <a:solidFill>
                  <a:srgbClr val="5F6368"/>
                </a:solidFill>
                <a:effectLst/>
                <a:latin typeface="Inter"/>
              </a:rPr>
              <a:t>:</a:t>
            </a:r>
            <a:endParaRPr lang="en-JP" b="1" dirty="0">
              <a:solidFill>
                <a:srgbClr val="5F6368"/>
              </a:solidFill>
              <a:latin typeface="Inter"/>
            </a:endParaRPr>
          </a:p>
          <a:p>
            <a:pPr lvl="1"/>
            <a:r>
              <a:rPr lang="en-US" b="0" i="0" dirty="0">
                <a:solidFill>
                  <a:srgbClr val="5F6368"/>
                </a:solidFill>
                <a:effectLst/>
                <a:latin typeface="Inter"/>
              </a:rPr>
              <a:t>Density of wine is generally similar </a:t>
            </a:r>
            <a:r>
              <a:rPr lang="en-US" dirty="0">
                <a:solidFill>
                  <a:srgbClr val="5F6368"/>
                </a:solidFill>
                <a:latin typeface="Inter"/>
              </a:rPr>
              <a:t>to </a:t>
            </a:r>
            <a:r>
              <a:rPr lang="en-US" b="0" i="0" dirty="0">
                <a:solidFill>
                  <a:srgbClr val="5F6368"/>
                </a:solidFill>
                <a:effectLst/>
                <a:latin typeface="Inter"/>
              </a:rPr>
              <a:t>water</a:t>
            </a:r>
          </a:p>
          <a:p>
            <a:r>
              <a:rPr lang="en-JP" b="1" dirty="0">
                <a:solidFill>
                  <a:srgbClr val="5F6368"/>
                </a:solidFill>
                <a:latin typeface="Inter"/>
              </a:rPr>
              <a:t>pH</a:t>
            </a:r>
          </a:p>
          <a:p>
            <a:pPr lvl="1"/>
            <a:r>
              <a:rPr lang="en-US" b="0" i="0" dirty="0">
                <a:effectLst/>
                <a:latin typeface="Inter"/>
              </a:rPr>
              <a:t>describes how acidic or basic a wine is on a scale from 0 (very acidic) to 14 (very basic); most wines are between 3-4.</a:t>
            </a:r>
          </a:p>
          <a:p>
            <a:r>
              <a:rPr lang="en-US" b="1" i="0" dirty="0">
                <a:effectLst/>
                <a:latin typeface="Inter"/>
              </a:rPr>
              <a:t>Sulphates</a:t>
            </a:r>
          </a:p>
          <a:p>
            <a:pPr lvl="1"/>
            <a:r>
              <a:rPr lang="en-US" b="0" i="0" dirty="0">
                <a:effectLst/>
                <a:latin typeface="Inter"/>
              </a:rPr>
              <a:t>Anti-Microbial wine additive which can contribute to sulfur dioxide gas levels</a:t>
            </a:r>
          </a:p>
          <a:p>
            <a:r>
              <a:rPr lang="en-US" dirty="0">
                <a:solidFill>
                  <a:srgbClr val="5F6368"/>
                </a:solidFill>
                <a:latin typeface="Inter"/>
              </a:rPr>
              <a:t>Alcohol</a:t>
            </a:r>
          </a:p>
          <a:p>
            <a:pPr lvl="1"/>
            <a:r>
              <a:rPr lang="en-US" b="0" i="0" dirty="0">
                <a:effectLst/>
                <a:latin typeface="Inter"/>
              </a:rPr>
              <a:t>this is the percent alcohol content of the wine</a:t>
            </a:r>
            <a:endParaRPr lang="en-US" b="1" i="0" dirty="0">
              <a:solidFill>
                <a:srgbClr val="5F6368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09214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9FDE3-18D4-0491-1AA0-6CB71A7DA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11" y="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Details</a:t>
            </a:r>
          </a:p>
        </p:txBody>
      </p:sp>
      <p:pic>
        <p:nvPicPr>
          <p:cNvPr id="13" name="Content Placeholder 12" descr="Table&#10;&#10;Description automatically generated">
            <a:extLst>
              <a:ext uri="{FF2B5EF4-FFF2-40B4-BE49-F238E27FC236}">
                <a16:creationId xmlns:a16="http://schemas.microsoft.com/office/drawing/2014/main" id="{B757C862-E02E-4F0F-00E0-B8F512497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8" y="932688"/>
            <a:ext cx="10515599" cy="5616679"/>
          </a:xfrm>
        </p:spPr>
      </p:pic>
    </p:spTree>
    <p:extLst>
      <p:ext uri="{BB962C8B-B14F-4D97-AF65-F5344CB8AC3E}">
        <p14:creationId xmlns:p14="http://schemas.microsoft.com/office/powerpoint/2010/main" val="2605055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3021-8883-19A0-2EBD-B9EABB77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622" y="210831"/>
            <a:ext cx="7573883" cy="5963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Details (cont.)</a:t>
            </a:r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9350ADE1-1788-77A1-0D62-FDAD62103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863" y="979456"/>
            <a:ext cx="4743357" cy="5564058"/>
          </a:xfrm>
          <a:prstGeom prst="rect">
            <a:avLst/>
          </a:prstGeom>
        </p:spPr>
      </p:pic>
      <p:pic>
        <p:nvPicPr>
          <p:cNvPr id="7" name="Picture 6" descr="Graphical user interface, text, chat or text message&#10;&#10;Description automatically generated with medium confidence">
            <a:extLst>
              <a:ext uri="{FF2B5EF4-FFF2-40B4-BE49-F238E27FC236}">
                <a16:creationId xmlns:a16="http://schemas.microsoft.com/office/drawing/2014/main" id="{303F2E1C-4212-1D74-CF06-8570AA7F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76" y="979456"/>
            <a:ext cx="6848061" cy="98115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2B57E0-52E6-7DF1-3568-FFE79AE9EFFC}"/>
              </a:ext>
            </a:extLst>
          </p:cNvPr>
          <p:cNvSpPr txBox="1">
            <a:spLocks/>
          </p:cNvSpPr>
          <p:nvPr/>
        </p:nvSpPr>
        <p:spPr>
          <a:xfrm>
            <a:off x="5221356" y="2132888"/>
            <a:ext cx="6699297" cy="471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ter"/>
              </a:rPr>
              <a:t>Top-left: </a:t>
            </a:r>
          </a:p>
          <a:p>
            <a:pPr lvl="1"/>
            <a:r>
              <a:rPr lang="en-US" dirty="0">
                <a:latin typeface="Inter"/>
              </a:rPr>
              <a:t>Shape of the data set (12 columns and ~1600 rows)</a:t>
            </a:r>
          </a:p>
          <a:p>
            <a:r>
              <a:rPr lang="en-US" dirty="0">
                <a:latin typeface="Inter"/>
              </a:rPr>
              <a:t>Top-right</a:t>
            </a:r>
          </a:p>
          <a:p>
            <a:pPr lvl="1"/>
            <a:r>
              <a:rPr lang="en-US" dirty="0">
                <a:latin typeface="Inter"/>
              </a:rPr>
              <a:t>Sorted unique values of wine quality</a:t>
            </a:r>
          </a:p>
          <a:p>
            <a:pPr lvl="1"/>
            <a:r>
              <a:rPr lang="en-US" dirty="0">
                <a:latin typeface="Inter"/>
              </a:rPr>
              <a:t>We can see that the dataset only contains quality values from 3 to 8</a:t>
            </a:r>
          </a:p>
          <a:p>
            <a:r>
              <a:rPr lang="en-US" dirty="0">
                <a:latin typeface="Inter"/>
              </a:rPr>
              <a:t>Bottom-left:</a:t>
            </a:r>
          </a:p>
          <a:p>
            <a:pPr lvl="1"/>
            <a:r>
              <a:rPr lang="en-US" dirty="0">
                <a:latin typeface="Inter"/>
              </a:rPr>
              <a:t>11 input values are float variables, and output is integer value</a:t>
            </a:r>
          </a:p>
        </p:txBody>
      </p:sp>
    </p:spTree>
    <p:extLst>
      <p:ext uri="{BB962C8B-B14F-4D97-AF65-F5344CB8AC3E}">
        <p14:creationId xmlns:p14="http://schemas.microsoft.com/office/powerpoint/2010/main" val="3283477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80E8-5C33-FD08-DC44-5D87E0E87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018" y="-107914"/>
            <a:ext cx="4882377" cy="1084534"/>
          </a:xfrm>
        </p:spPr>
        <p:txBody>
          <a:bodyPr>
            <a:normAutofit fontScale="90000"/>
          </a:bodyPr>
          <a:lstStyle/>
          <a:p>
            <a:r>
              <a:rPr lang="en-JP" dirty="0"/>
              <a:t>Dataset Details (cont.)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DF0A839A-B2E0-2981-6C1A-F9F8ED9C5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8215"/>
            <a:ext cx="7431841" cy="4351338"/>
          </a:xfrm>
        </p:spPr>
      </p:pic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392885E2-E729-F69E-669C-660CF43A1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045" y="1942749"/>
            <a:ext cx="6337300" cy="4775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432E61-52E1-517F-E14F-5FF6D565F36B}"/>
              </a:ext>
            </a:extLst>
          </p:cNvPr>
          <p:cNvSpPr txBox="1"/>
          <p:nvPr/>
        </p:nvSpPr>
        <p:spPr>
          <a:xfrm>
            <a:off x="106010" y="5209553"/>
            <a:ext cx="5684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JP" dirty="0"/>
              <a:t>Bar graph and Pie Graph of the distribution of wine quality scores</a:t>
            </a:r>
          </a:p>
          <a:p>
            <a:pPr marL="285750" indent="-285750">
              <a:buFontTx/>
              <a:buChar char="-"/>
            </a:pPr>
            <a:r>
              <a:rPr lang="en-JP" dirty="0"/>
              <a:t>Average scores (5/6) are far more represented than low/high scores</a:t>
            </a:r>
          </a:p>
        </p:txBody>
      </p:sp>
    </p:spTree>
    <p:extLst>
      <p:ext uri="{BB962C8B-B14F-4D97-AF65-F5344CB8AC3E}">
        <p14:creationId xmlns:p14="http://schemas.microsoft.com/office/powerpoint/2010/main" val="1900106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80E8-5C33-FD08-DC44-5D87E0E87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303" y="0"/>
            <a:ext cx="4092497" cy="1084534"/>
          </a:xfrm>
        </p:spPr>
        <p:txBody>
          <a:bodyPr>
            <a:normAutofit/>
          </a:bodyPr>
          <a:lstStyle/>
          <a:p>
            <a:r>
              <a:rPr lang="en-JP" dirty="0"/>
              <a:t>Diagnostic Plots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422B31F8-EB0E-2AE2-6F37-799515B17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83855"/>
            <a:ext cx="5988206" cy="5157526"/>
          </a:xfrm>
        </p:spPr>
      </p:pic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98365B8D-18B9-2AAD-E4B2-F47B38B4E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925" y="893794"/>
            <a:ext cx="5878692" cy="508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2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80E8-5C33-FD08-DC44-5D87E0E87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009" y="0"/>
            <a:ext cx="5585792" cy="1084534"/>
          </a:xfrm>
        </p:spPr>
        <p:txBody>
          <a:bodyPr>
            <a:normAutofit/>
          </a:bodyPr>
          <a:lstStyle/>
          <a:p>
            <a:r>
              <a:rPr lang="en-JP" dirty="0"/>
              <a:t>Diagnostic Plots (cont.)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4AD1654C-F5AE-054C-0523-A9B7E79E8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086"/>
            <a:ext cx="6096000" cy="5353291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D3BF17CF-F9DE-AF24-430A-9BAEE7E9D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757" y="881085"/>
            <a:ext cx="6040345" cy="535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55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690</Words>
  <Application>Microsoft Macintosh PowerPoint</Application>
  <PresentationFormat>Widescreen</PresentationFormat>
  <Paragraphs>95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Inter</vt:lpstr>
      <vt:lpstr>Arial</vt:lpstr>
      <vt:lpstr>Calibri</vt:lpstr>
      <vt:lpstr>Calibri Light</vt:lpstr>
      <vt:lpstr>Office Theme</vt:lpstr>
      <vt:lpstr>Red Wine Classification</vt:lpstr>
      <vt:lpstr>Dataset Overview</vt:lpstr>
      <vt:lpstr>Variable Definitions</vt:lpstr>
      <vt:lpstr>Variable Definitions (cont.)</vt:lpstr>
      <vt:lpstr>Dataset Details</vt:lpstr>
      <vt:lpstr>Dataset Details (cont.)</vt:lpstr>
      <vt:lpstr>Dataset Details (cont.)</vt:lpstr>
      <vt:lpstr>Diagnostic Plots</vt:lpstr>
      <vt:lpstr>Diagnostic Plots (cont.)</vt:lpstr>
      <vt:lpstr>Binary Classification Threshold</vt:lpstr>
      <vt:lpstr>Binary Classification Threshold (cont.)</vt:lpstr>
      <vt:lpstr>Classifiers</vt:lpstr>
      <vt:lpstr>Result Overview</vt:lpstr>
      <vt:lpstr>Result Overview (cont.)</vt:lpstr>
      <vt:lpstr>Result Overview (cont.)</vt:lpstr>
      <vt:lpstr>Result Overview (cont.)</vt:lpstr>
      <vt:lpstr>Result Overview (cont.)</vt:lpstr>
      <vt:lpstr>Result Overview (cont.)</vt:lpstr>
      <vt:lpstr>Result Overview (cont.)</vt:lpstr>
      <vt:lpstr>Result Overview (cont.)</vt:lpstr>
      <vt:lpstr>Result Overview (cont.)</vt:lpstr>
      <vt:lpstr>Result Overview (cont.)</vt:lpstr>
      <vt:lpstr>Classifier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Wine Classification</dc:title>
  <dc:creator>Tafazoli, Matthew | FID</dc:creator>
  <cp:lastModifiedBy>Tafazoli, Matthew | FID</cp:lastModifiedBy>
  <cp:revision>1</cp:revision>
  <dcterms:created xsi:type="dcterms:W3CDTF">2022-11-08T12:25:04Z</dcterms:created>
  <dcterms:modified xsi:type="dcterms:W3CDTF">2022-11-08T14:41:58Z</dcterms:modified>
</cp:coreProperties>
</file>